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9" r:id="rId2"/>
    <p:sldId id="266" r:id="rId3"/>
    <p:sldId id="280" r:id="rId4"/>
    <p:sldId id="281" r:id="rId5"/>
    <p:sldId id="274" r:id="rId6"/>
    <p:sldId id="275" r:id="rId7"/>
    <p:sldId id="276" r:id="rId8"/>
    <p:sldId id="277" r:id="rId9"/>
    <p:sldId id="278" r:id="rId10"/>
    <p:sldId id="265" r:id="rId11"/>
    <p:sldId id="282" r:id="rId12"/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650"/>
    <a:srgbClr val="8FAAD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9C51A-1962-4FD1-BD78-2BC7A865E58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E7CD2-C6EF-4495-9F8D-82F5972FFB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82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8E7CD2-C6EF-4495-9F8D-82F5972FFBE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672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99B0-9051-EC0B-E19C-577FF9CA8D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BD41B-F09E-D57D-6026-9ED64207D2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75072-6C05-D12E-45A5-B93335105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6ECE5-8BA4-919F-2B6D-F2A8591D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6BE49-1B17-F01A-02E5-B47AFE093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52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C2A56-F063-7072-1305-21C11F393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3C346-11BE-18A5-E02B-A0E7BD4EC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7BA00-0531-080A-B80D-89F163F7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BB531-DA27-E061-6B83-7A605B310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DCF87-2B4F-1046-48D1-F85D381D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65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0C12AB-B363-83F9-F2C1-43CE17D638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6E1E10-E4E7-FD29-2ECA-CC7BFE967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B34D3-2B08-2EBB-9E95-8BC62444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544F5-4075-A76B-A69E-9CA175C9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610B9-4FC6-29A7-88A6-D938C0ED8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79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86C9C-3768-BFA0-87E7-B0D8D0015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994ED-6864-3A15-9546-8606FBFB8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51B73-A2C8-2C05-8F1F-1FDBBE52F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1A5B9-53AF-72F8-FD7E-5A40B3C1A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DFF44-C7E9-B985-AA11-98CD40CF9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2163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8C66-DD88-3002-1E29-B329698DF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14264-99B4-5271-E1A9-ED4BB3080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2E3FC-AE44-9AD5-4AED-77C5717F7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76DC2-C989-D90E-B11C-FD359078E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F517E-EAAA-AEB8-528E-0EBB3EB6C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459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6133B-BEB2-7461-0A7C-76044477C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12BBC-3271-0DFF-2558-050801373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DEFD5-683A-CE4C-05B2-F0FC50EC5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60E0E-6F75-740A-7EDC-755D8D143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D9177-F435-714E-213A-8A69EC93A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99B73-1A6C-85D4-4419-B997C2007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414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948FB-0EC4-BBE6-09E4-7C51A539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874AD-16EB-E8F8-AB2B-8D9C31F6C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D9527E-5816-8AA2-79C4-9020C4F04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96C52-64D3-AC7A-2CFA-91CDCD71E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C8A53B-330F-CE00-F8A2-A67E4CC38E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51802D-3D51-1F67-59E7-9D665395A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E0572-31EB-0E6D-F158-F355C0AF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CEF2DC-683E-5D51-E0EC-1DCFBDB2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19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D774-E244-1E28-C471-7F88D931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5E9C1-DD97-F31A-9417-0BA891346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A8C22-16E5-CD02-738E-7EDA24EFE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F9FD0-D417-0EBA-CD0F-547864B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15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59F01F-0BFD-ACF7-CE4C-2652FB90D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B65B47-56E6-F63B-C62D-5A38DC4E3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CD796-34D4-A097-175C-A49403654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212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6A29-E9B6-D309-4C45-278507421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86631-9E5E-6380-74CB-78A7CC53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12A48-3697-441E-CAF3-8453F7F4B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97B7-1092-D574-1EBA-A80CAE46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FBD00-5826-B1F5-D121-91D898E11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BEECF-E65D-0D44-76B3-9D27A11E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876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3403F-1CCF-2842-4330-12B1DDAEE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97AB38-A266-385B-D329-67C6A767A9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F58C4-3157-94A0-8475-A21BB24FFB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A3ADB-23E8-F523-8DBA-D637A37A4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0E87B-C6B9-ED09-7B69-AC665B7F9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83EE5C-6C81-BB57-4305-79BFDC10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11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CB2421-78AA-1172-8CE9-7418E4DF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90C73-C981-90BF-00DC-C0DE8A04C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62C76-A3A0-1F64-FBDF-D115E7929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0D64B-9865-4C45-AD62-8BA112E32FE7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A66B3-D4D5-288F-E2B3-6FCC9A87A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19AFB-BDFE-FFB2-3A35-E0C27671C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189F7-7CA6-4C79-90E2-B6AD5194F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794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035CD-D088-AF94-3151-35AC1F147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1587AF-A59D-7313-C43F-D59083DDCC9D}"/>
              </a:ext>
            </a:extLst>
          </p:cNvPr>
          <p:cNvSpPr/>
          <p:nvPr/>
        </p:nvSpPr>
        <p:spPr>
          <a:xfrm>
            <a:off x="0" y="0"/>
            <a:ext cx="5971430" cy="691763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A896F3-7E94-5DBC-6721-1A3203ACF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78"/>
          <a:stretch>
            <a:fillRect/>
          </a:stretch>
        </p:blipFill>
        <p:spPr>
          <a:xfrm>
            <a:off x="5867400" y="0"/>
            <a:ext cx="63246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6E8A1D-C908-903D-EB98-BC859B196F96}"/>
              </a:ext>
            </a:extLst>
          </p:cNvPr>
          <p:cNvSpPr txBox="1"/>
          <p:nvPr/>
        </p:nvSpPr>
        <p:spPr>
          <a:xfrm>
            <a:off x="608275" y="1786328"/>
            <a:ext cx="47548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Arial Black" panose="020B0A04020102020204" pitchFamily="34" charset="0"/>
              </a:rPr>
              <a:t>AUTONOMOUS DATA QUALITY:</a:t>
            </a:r>
          </a:p>
          <a:p>
            <a:r>
              <a:rPr lang="en-IN" sz="3200" dirty="0">
                <a:solidFill>
                  <a:schemeClr val="bg1"/>
                </a:solidFill>
                <a:latin typeface="Arial Black" panose="020B0A04020102020204" pitchFamily="34" charset="0"/>
              </a:rPr>
              <a:t>ENTERPRISE WIDE SMART CHECKS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EF672-E388-5418-187F-7F746A1D84F3}"/>
              </a:ext>
            </a:extLst>
          </p:cNvPr>
          <p:cNvSpPr txBox="1"/>
          <p:nvPr/>
        </p:nvSpPr>
        <p:spPr>
          <a:xfrm>
            <a:off x="3180522" y="384843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TEAM NAME</a:t>
            </a:r>
          </a:p>
        </p:txBody>
      </p:sp>
    </p:spTree>
    <p:extLst>
      <p:ext uri="{BB962C8B-B14F-4D97-AF65-F5344CB8AC3E}">
        <p14:creationId xmlns:p14="http://schemas.microsoft.com/office/powerpoint/2010/main" val="2450014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2F26AE-BEB7-F8E3-2DD3-C7017DA0D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812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384D99-29EB-34FF-50EF-3C4EFD74C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52" y="0"/>
            <a:ext cx="1164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706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18DFD8-E8C8-0FFA-2475-D74CF7B38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15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352E4-6AE9-2F47-1575-13C87FC8C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FA4A9E-DA9A-2538-759F-FB8A5D965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22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58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4D854-E2F7-1886-10F2-20BD05261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D30350-BC39-2150-C470-55EB2A62E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026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AC11D-BF9B-DB1C-E90B-FA0AF3318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52B2A4-90CF-D9B2-58A3-BAFFD078F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46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3E199-5A25-9352-0D48-3090087E5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C9F7E2-8FD1-09DF-83C5-020B25A17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33503-DECB-3E99-FE43-F11EF767E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06C7A-855D-F541-E283-F346EEBFA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66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98E8D-2780-2F14-198B-A6315D4D6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B8FFA5-AF51-0561-E3C6-567C1BEDF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8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38999-48C8-E96F-7AB5-E863ACB66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BE8097-E9A2-BC07-D1BC-9BB06176E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105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651FF-A93E-885A-B6B2-53581CD07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lobal Market Trends World Map Presentation">
            <a:extLst>
              <a:ext uri="{FF2B5EF4-FFF2-40B4-BE49-F238E27FC236}">
                <a16:creationId xmlns:a16="http://schemas.microsoft.com/office/drawing/2014/main" id="{487A664C-0484-886C-1938-0CC79EEB4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" y="0"/>
            <a:ext cx="121872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315159-6276-F743-456C-F520AFCD554B}"/>
              </a:ext>
            </a:extLst>
          </p:cNvPr>
          <p:cNvSpPr/>
          <p:nvPr/>
        </p:nvSpPr>
        <p:spPr>
          <a:xfrm>
            <a:off x="326571" y="367393"/>
            <a:ext cx="11038115" cy="91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>
                <a:solidFill>
                  <a:schemeClr val="tx1"/>
                </a:solidFill>
                <a:latin typeface="Arial Black" panose="020B0A04020102020204" pitchFamily="34" charset="0"/>
              </a:rPr>
              <a:t>TCS GLOBAL TREND STUDY</a:t>
            </a:r>
          </a:p>
          <a:p>
            <a:r>
              <a:rPr lang="en-IN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is data quality important to an organization?</a:t>
            </a:r>
          </a:p>
          <a:p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quality is crucial an organization because it ensures </a:t>
            </a:r>
            <a:r>
              <a:rPr lang="en-IN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accurate,reliable</a:t>
            </a:r>
            <a:r>
              <a:rPr lang="en-IN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timely information, which supports informed decision making and enhances operational efficiency.</a:t>
            </a:r>
          </a:p>
          <a:p>
            <a:pPr algn="ctr"/>
            <a:endParaRPr lang="en-IN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DBFC1B6-DBB6-BFB2-21A4-7AA80E564FBA}"/>
              </a:ext>
            </a:extLst>
          </p:cNvPr>
          <p:cNvSpPr/>
          <p:nvPr/>
        </p:nvSpPr>
        <p:spPr>
          <a:xfrm>
            <a:off x="326571" y="1347107"/>
            <a:ext cx="3624943" cy="528229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“The 2017 TCS Global Trend Study of more than 800 large companies across North America, Europe, Asia Pacific, and Latin America found that 84% companies are using AI already, and 62% see the technology as important to staying competitive in the year 2020”</a:t>
            </a:r>
          </a:p>
        </p:txBody>
      </p:sp>
    </p:spTree>
    <p:extLst>
      <p:ext uri="{BB962C8B-B14F-4D97-AF65-F5344CB8AC3E}">
        <p14:creationId xmlns:p14="http://schemas.microsoft.com/office/powerpoint/2010/main" val="1449822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1662E-E369-7116-B821-1B9F6989B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D9F944-9293-3495-7324-A97E3643D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68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3D5A-D16F-36AA-4B8C-35093BB7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Problem statement- Business Context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B81C25-4749-95BD-4941-61635C7A2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8409E-FFBC-1593-823B-901CD4EC02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1C0AB2-6CE3-FCC1-E354-909CF638A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7C4B91-073B-D334-CCB7-D27A54D05FA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180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B687-14CE-03BE-8AB7-2698A3511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8858425-C57A-4C4B-0C03-EF45BA75F1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Streams + Metadata + Business Glossary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Agents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(Rule Generation, Anomaly Detection, Remediation)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Trusted Data + Explainable Insights + Auditable Rules</a:t>
            </a:r>
          </a:p>
        </p:txBody>
      </p:sp>
    </p:spTree>
    <p:extLst>
      <p:ext uri="{BB962C8B-B14F-4D97-AF65-F5344CB8AC3E}">
        <p14:creationId xmlns:p14="http://schemas.microsoft.com/office/powerpoint/2010/main" val="1336683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498CE-0D21-A4AD-33B4-8FD481C50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BEB235-25B1-C757-EBE3-5D2DEF31BB07}"/>
              </a:ext>
            </a:extLst>
          </p:cNvPr>
          <p:cNvSpPr txBox="1"/>
          <p:nvPr/>
        </p:nvSpPr>
        <p:spPr>
          <a:xfrm>
            <a:off x="620201" y="1653871"/>
            <a:ext cx="105831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Automated Data Validation and Anomaly Detection</a:t>
            </a:r>
          </a:p>
          <a:p>
            <a:pPr lvl="1"/>
            <a:r>
              <a:rPr lang="en-US"/>
              <a:t>Real-time identification of outliers, duplicates, and inconsistencies using ML models.​</a:t>
            </a:r>
          </a:p>
          <a:p>
            <a:pPr lvl="1"/>
            <a:r>
              <a:rPr lang="en-US"/>
              <a:t>Self-learning algorithms flag subtle errors without predefined rules.​</a:t>
            </a:r>
          </a:p>
          <a:p>
            <a:r>
              <a:rPr lang="en-US"/>
              <a:t>Continuous Learning and Rule Refinement</a:t>
            </a:r>
          </a:p>
          <a:p>
            <a:pPr lvl="1"/>
            <a:r>
              <a:rPr lang="en-US"/>
              <a:t>Models adapt to evolving data patterns by analyzing historical issues and predicting future problems.​</a:t>
            </a:r>
          </a:p>
          <a:p>
            <a:pPr lvl="1"/>
            <a:r>
              <a:rPr lang="en-US"/>
              <a:t>Automatic generation and updating of validation rules from metadata and user feedback.​</a:t>
            </a:r>
          </a:p>
          <a:p>
            <a:r>
              <a:rPr lang="en-US"/>
              <a:t>Proactive Context-Aware Quality Management</a:t>
            </a:r>
          </a:p>
          <a:p>
            <a:pPr lvl="1"/>
            <a:r>
              <a:rPr lang="en-US"/>
              <a:t>Contextual analysis via LLMs for understanding data semantics and business rules.​</a:t>
            </a:r>
          </a:p>
          <a:p>
            <a:pPr lvl="1"/>
            <a:r>
              <a:rPr lang="en-US"/>
              <a:t>Predictive analytics to anticipate issues before they impact operations.​</a:t>
            </a:r>
          </a:p>
          <a:p>
            <a:r>
              <a:rPr lang="en-US"/>
              <a:t>Scalable and Transparent with Audit Trails</a:t>
            </a:r>
          </a:p>
          <a:p>
            <a:pPr lvl="1"/>
            <a:r>
              <a:rPr lang="en-US"/>
              <a:t>Handles high-volume streams across multiple sources with full data lineage tracking.​</a:t>
            </a:r>
          </a:p>
          <a:p>
            <a:pPr lvl="1"/>
            <a:r>
              <a:rPr lang="en-US"/>
              <a:t>Explainable AI provides auditable logs and decision rationales for compliance.</a:t>
            </a:r>
          </a:p>
        </p:txBody>
      </p:sp>
    </p:spTree>
    <p:extLst>
      <p:ext uri="{BB962C8B-B14F-4D97-AF65-F5344CB8AC3E}">
        <p14:creationId xmlns:p14="http://schemas.microsoft.com/office/powerpoint/2010/main" val="3691297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64B82-EBD0-BA4A-092A-A177037C7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6A2F22-9DA5-C6B8-0EB0-515DB6650551}"/>
              </a:ext>
            </a:extLst>
          </p:cNvPr>
          <p:cNvSpPr txBox="1"/>
          <p:nvPr/>
        </p:nvSpPr>
        <p:spPr>
          <a:xfrm>
            <a:off x="962107" y="1081377"/>
            <a:ext cx="958927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Improved Data Trust and Reliability</a:t>
            </a:r>
          </a:p>
          <a:p>
            <a:pPr lvl="1"/>
            <a:r>
              <a:rPr lang="en-US" dirty="0"/>
              <a:t>Up to 95% anomaly resolution, as seen in Vodafone's billing systems, boosting customer satisfaction by 20%.​</a:t>
            </a:r>
          </a:p>
          <a:p>
            <a:pPr lvl="1"/>
            <a:r>
              <a:rPr lang="en-US" dirty="0"/>
              <a:t>25% reduction in data errors and enhanced accuracy through real-time cleansing.​</a:t>
            </a:r>
          </a:p>
          <a:p>
            <a:r>
              <a:rPr lang="en-US" dirty="0"/>
              <a:t>Reduced Manual Effort and Maintenance Costs</a:t>
            </a:r>
          </a:p>
          <a:p>
            <a:pPr lvl="1"/>
            <a:r>
              <a:rPr lang="en-US" dirty="0"/>
              <a:t>Automates repetitive tasks, freeing staff for strategic work and cutting costs significantly per McKinsey insights.​</a:t>
            </a:r>
          </a:p>
          <a:p>
            <a:pPr lvl="1"/>
            <a:r>
              <a:rPr lang="en-US" dirty="0"/>
              <a:t>80% fewer data quality issues reported by enterprises post-implementation.​</a:t>
            </a:r>
          </a:p>
          <a:p>
            <a:r>
              <a:rPr lang="en-US" dirty="0"/>
              <a:t>Better Detection of Subtle Data Shifts and Anomalies</a:t>
            </a:r>
          </a:p>
          <a:p>
            <a:pPr lvl="1"/>
            <a:r>
              <a:rPr lang="en-US" dirty="0"/>
              <a:t>Continuous monitoring catches patterns missed by static rules, preventing larger issues.​</a:t>
            </a:r>
          </a:p>
          <a:p>
            <a:pPr lvl="1"/>
            <a:r>
              <a:rPr lang="en-US" dirty="0"/>
              <a:t>Real-time error correction in sectors like retail and healthcare.​</a:t>
            </a:r>
          </a:p>
          <a:p>
            <a:r>
              <a:rPr lang="en-US" dirty="0"/>
              <a:t>Faster, More Accurate Analytics and Decision-Making</a:t>
            </a:r>
          </a:p>
          <a:p>
            <a:pPr lvl="1"/>
            <a:r>
              <a:rPr lang="en-US" dirty="0"/>
              <a:t>Enables predictive insights and informed decisions with clean, timely data.​</a:t>
            </a:r>
          </a:p>
          <a:p>
            <a:pPr lvl="1"/>
            <a:r>
              <a:rPr lang="en-US" dirty="0"/>
              <a:t>30% increase in customer satisfaction via reliable analytics.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2101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F241A-24CB-11DB-65C9-40828EC58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C8226A-CFA3-7F29-FD3C-4525498A3B7E}"/>
              </a:ext>
            </a:extLst>
          </p:cNvPr>
          <p:cNvSpPr/>
          <p:nvPr/>
        </p:nvSpPr>
        <p:spPr>
          <a:xfrm>
            <a:off x="4897246" y="-308114"/>
            <a:ext cx="7323151" cy="7474226"/>
          </a:xfrm>
          <a:prstGeom prst="rect">
            <a:avLst/>
          </a:prstGeom>
          <a:solidFill>
            <a:srgbClr val="2636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5DC1AA-DF20-646F-6FCB-AB16F5873144}"/>
              </a:ext>
            </a:extLst>
          </p:cNvPr>
          <p:cNvSpPr txBox="1"/>
          <p:nvPr/>
        </p:nvSpPr>
        <p:spPr>
          <a:xfrm>
            <a:off x="413469" y="405516"/>
            <a:ext cx="463561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WORKFLOW</a:t>
            </a:r>
          </a:p>
          <a:p>
            <a:endParaRPr lang="en-IN" dirty="0"/>
          </a:p>
          <a:p>
            <a:r>
              <a:rPr lang="en-IN" dirty="0"/>
              <a:t>Data Ingestion: Securely pulls high-volume feeds from multiple sources.​</a:t>
            </a:r>
          </a:p>
          <a:p>
            <a:r>
              <a:rPr lang="en-IN" dirty="0"/>
              <a:t>AI-Driven Validation &amp; Anomaly Detection: ML scans for errors, outliers in real-time.​</a:t>
            </a:r>
          </a:p>
          <a:p>
            <a:r>
              <a:rPr lang="en-IN" dirty="0"/>
              <a:t>Rule Refinement: Models learn from feedback to auto-update rules dynamically.​</a:t>
            </a:r>
          </a:p>
          <a:p>
            <a:r>
              <a:rPr lang="en-IN" dirty="0"/>
              <a:t>Data Enrichment &amp; Cleansing: Fills gaps, standardizes, and corrects via predictive imputation.​</a:t>
            </a:r>
          </a:p>
          <a:p>
            <a:r>
              <a:rPr lang="en-IN" dirty="0"/>
              <a:t>Continuous Monitoring &amp; Reporting: Dashboards with alerts, audits, and lineage for ongoing oversight.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1AB50C-58C7-A023-1FB5-AE7E331861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869"/>
          <a:stretch>
            <a:fillRect/>
          </a:stretch>
        </p:blipFill>
        <p:spPr>
          <a:xfrm>
            <a:off x="5129821" y="405516"/>
            <a:ext cx="6858000" cy="624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8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0AA2F-BCC7-66BC-05BF-3F45D553B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C57393-6C53-7535-5D47-A96205535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921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43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D1BAC-67CC-D0CA-5901-0DC9EAE7C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D90701-4660-B2BE-C494-999B4BAC0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49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476</Words>
  <Application>Microsoft Office PowerPoint</Application>
  <PresentationFormat>Widescreen</PresentationFormat>
  <Paragraphs>44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Problem statement- Business Context</vt:lpstr>
      <vt:lpstr>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roja rajakumari</dc:creator>
  <cp:lastModifiedBy>roja rajakumari</cp:lastModifiedBy>
  <cp:revision>2</cp:revision>
  <dcterms:created xsi:type="dcterms:W3CDTF">2025-12-01T17:52:57Z</dcterms:created>
  <dcterms:modified xsi:type="dcterms:W3CDTF">2025-12-02T18:37:36Z</dcterms:modified>
</cp:coreProperties>
</file>

<file path=docProps/thumbnail.jpeg>
</file>